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CEA"/>
    <a:srgbClr val="FAB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48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7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25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23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48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64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11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1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4581-895F-4CE2-A6C3-D04A85A6EE70}" type="datetimeFigureOut">
              <a:rPr lang="it-IT" smtClean="0"/>
              <a:t>23/11/2024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ED4E-DCB4-4FE3-9A5F-DC0E4961B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1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EA61355-3DD9-5633-F763-ABCC28E6C2DB}"/>
              </a:ext>
            </a:extLst>
          </p:cNvPr>
          <p:cNvSpPr txBox="1"/>
          <p:nvPr/>
        </p:nvSpPr>
        <p:spPr>
          <a:xfrm>
            <a:off x="285375" y="128096"/>
            <a:ext cx="3000581" cy="66441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it-IT" sz="975" b="1" u="sng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r>
              <a:rPr lang="it-IT" sz="975" b="1" u="sng" cap="all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Tempo scuola</a:t>
            </a:r>
            <a:endParaRPr lang="it-IT" sz="975" b="1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30 ore settimanali </a:t>
            </a:r>
          </a:p>
          <a:p>
            <a:pPr algn="just"/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dal lunedì al sabato ore 8.15 - 13.15</a:t>
            </a:r>
          </a:p>
          <a:p>
            <a:pPr algn="just"/>
            <a:endParaRPr lang="it-IT" sz="10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r>
              <a:rPr lang="it-IT" sz="1000" b="1" u="sng" cap="all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Scuola e famiglia</a:t>
            </a:r>
          </a:p>
          <a:p>
            <a:pPr algn="just"/>
            <a:endParaRPr lang="it-IT" sz="1000" b="1" u="sng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r>
              <a:rPr lang="it-IT" sz="10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colloqui individuali settimanali</a:t>
            </a: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presenza, online o telefonici, in accordo coi genitori.</a:t>
            </a:r>
          </a:p>
          <a:p>
            <a:pPr algn="just"/>
            <a:endParaRPr lang="it-IT" sz="10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000" b="1" u="sng" cap="all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Spazi e strumenti</a:t>
            </a:r>
          </a:p>
          <a:p>
            <a:pPr algn="just"/>
            <a:endParaRPr lang="it-IT" sz="1000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  LIM in tutte le aule</a:t>
            </a:r>
          </a:p>
          <a:p>
            <a:pPr marL="171450" indent="-171450">
              <a:buFontTx/>
              <a:buChar char="-"/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Mac Apple e iPad a disposizione degli studenti</a:t>
            </a:r>
          </a:p>
          <a:p>
            <a:pPr marL="171450" indent="-171450" algn="just">
              <a:buFontTx/>
              <a:buChar char="-"/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Aula di Arte e Immagine</a:t>
            </a:r>
          </a:p>
          <a:p>
            <a:pPr marL="171450" indent="-171450" algn="just">
              <a:buFontTx/>
              <a:buChar char="-"/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Aula laboratoriale di STEM </a:t>
            </a:r>
          </a:p>
          <a:p>
            <a:pPr marL="171450" indent="-171450" algn="just">
              <a:buFontTx/>
              <a:buChar char="-"/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Aula laboratoriale di Teatro</a:t>
            </a:r>
          </a:p>
          <a:p>
            <a:pPr marL="171450" indent="-171450" algn="just">
              <a:buFontTx/>
              <a:buChar char="-"/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Armadietti per il materiale degli studenti</a:t>
            </a:r>
          </a:p>
          <a:p>
            <a:pPr marL="171450" indent="-171450" algn="just">
              <a:buFontTx/>
              <a:buChar char="-"/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Aula biblioteca e lettura</a:t>
            </a: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endParaRPr lang="it-IT" sz="975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it-IT" sz="1000" b="1" u="sng" cap="all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Scuola e territorio</a:t>
            </a:r>
            <a:endParaRPr lang="it-IT" sz="1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87"/>
              </a:spcBef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Per arricchire l’offerta formativa con contributi culturali esterni, vengono incentivati rapporti e collaborazioni con enti pubblici e privati del territorio: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266">
              <a:spcBef>
                <a:spcPts val="244"/>
              </a:spcBef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Comune e Assessorati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266">
              <a:spcBef>
                <a:spcPts val="244"/>
              </a:spcBef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Scuole Secondarie di Secondo grado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266">
              <a:spcBef>
                <a:spcPts val="244"/>
              </a:spcBef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Associazioni sportive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266">
              <a:spcBef>
                <a:spcPts val="244"/>
              </a:spcBef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Associazioni di volontariato</a:t>
            </a:r>
            <a:endParaRPr lang="it-I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266">
              <a:spcBef>
                <a:spcPts val="244"/>
              </a:spcBef>
            </a:pP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ULSS6 Euganea </a:t>
            </a:r>
            <a:endParaRPr lang="it-IT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1DF9BC-40CA-8300-9B24-19817682B8A4}"/>
              </a:ext>
            </a:extLst>
          </p:cNvPr>
          <p:cNvSpPr txBox="1"/>
          <p:nvPr/>
        </p:nvSpPr>
        <p:spPr>
          <a:xfrm>
            <a:off x="3553673" y="2147018"/>
            <a:ext cx="3113394" cy="3008516"/>
          </a:xfrm>
          <a:prstGeom prst="rect">
            <a:avLst/>
          </a:prstGeom>
          <a:solidFill>
            <a:srgbClr val="BCCCEA">
              <a:alpha val="42745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975" b="1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it-IT" sz="1000" b="1" cap="all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Dirigente scolastico</a:t>
            </a:r>
          </a:p>
          <a:p>
            <a:pPr algn="ctr"/>
            <a:endParaRPr lang="it-IT" sz="1000" b="1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it-IT" sz="1000" cap="all" dirty="0">
                <a:solidFill>
                  <a:srgbClr val="000000"/>
                </a:solidFill>
                <a:latin typeface="Comic Sans MS" panose="030F0702030302020204" pitchFamily="66" charset="0"/>
              </a:rPr>
              <a:t>Dott.ssa chiara martin</a:t>
            </a:r>
          </a:p>
          <a:p>
            <a:pPr algn="ctr"/>
            <a:endParaRPr lang="it-IT" sz="1000" cap="all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000" b="1" dirty="0">
                <a:latin typeface="Comic Sans MS" panose="030F0702030302020204" pitchFamily="66" charset="0"/>
              </a:rPr>
              <a:t>DIREZIONE E SEGRETERIA</a:t>
            </a:r>
          </a:p>
          <a:p>
            <a:pPr algn="ctr"/>
            <a:endParaRPr lang="it-IT" sz="1000" b="1" dirty="0">
              <a:latin typeface="Comic Sans MS" panose="030F0702030302020204" pitchFamily="66" charset="0"/>
            </a:endParaRP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Presso Istituto Comprensivo “Don P. </a:t>
            </a:r>
            <a:r>
              <a:rPr lang="it-IT" sz="1000" dirty="0" err="1">
                <a:latin typeface="Comic Sans MS" panose="030F0702030302020204" pitchFamily="66" charset="0"/>
              </a:rPr>
              <a:t>Galliero</a:t>
            </a:r>
            <a:r>
              <a:rPr lang="it-IT" sz="1000" dirty="0"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Via Grazia Deledda, 6 35020 Tribano (Pd)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TEL 0495342063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Email: pdic82200e@istruzione.it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Sito internet: http://www.ictribano.edu.it/ </a:t>
            </a:r>
          </a:p>
          <a:p>
            <a:pPr algn="ctr"/>
            <a:endParaRPr lang="it-IT" sz="1000" dirty="0">
              <a:latin typeface="Comic Sans MS" panose="030F0702030302020204" pitchFamily="66" charset="0"/>
            </a:endParaRPr>
          </a:p>
          <a:p>
            <a:pPr algn="ctr"/>
            <a:r>
              <a:rPr lang="it-IT" sz="1000" b="1" dirty="0">
                <a:latin typeface="Comic Sans MS" panose="030F0702030302020204" pitchFamily="66" charset="0"/>
              </a:rPr>
              <a:t>Apertura al pubblico degli uffici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 Dal lunedì al sabato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dalle ore 10.00 alle ore 13.00.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Martedì e giovedì dalle ore 14.30 alle ore 16.00 </a:t>
            </a:r>
          </a:p>
          <a:p>
            <a:pPr algn="ctr"/>
            <a:r>
              <a:rPr lang="it-IT" sz="1000" dirty="0">
                <a:latin typeface="Comic Sans MS" panose="030F0702030302020204" pitchFamily="66" charset="0"/>
              </a:rPr>
              <a:t>su appuntamento</a:t>
            </a:r>
          </a:p>
          <a:p>
            <a:pPr algn="ctr"/>
            <a:endParaRPr lang="it-IT" sz="975" dirty="0">
              <a:latin typeface="Comic Sans MS" panose="030F0702030302020204" pitchFamily="66" charset="0"/>
            </a:endParaRPr>
          </a:p>
        </p:txBody>
      </p:sp>
      <p:pic>
        <p:nvPicPr>
          <p:cNvPr id="2080" name="Picture 32" descr="Segreteria - ISTITUTO COMPRENSIVO CASSANO MAGNAGO 2">
            <a:extLst>
              <a:ext uri="{FF2B5EF4-FFF2-40B4-BE49-F238E27FC236}">
                <a16:creationId xmlns:a16="http://schemas.microsoft.com/office/drawing/2014/main" id="{C13F3F81-C8A7-548F-08CD-3E146778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51" y="181364"/>
            <a:ext cx="3113395" cy="1820493"/>
          </a:xfrm>
          <a:prstGeom prst="rect">
            <a:avLst/>
          </a:prstGeom>
          <a:noFill/>
          <a:ln w="38100">
            <a:solidFill>
              <a:srgbClr val="BCCCEA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74968B02-5AC7-67BB-1C21-4A54E067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784" y="503386"/>
            <a:ext cx="2786063" cy="1857375"/>
          </a:xfrm>
          <a:prstGeom prst="rect">
            <a:avLst/>
          </a:prstGeom>
          <a:solidFill>
            <a:srgbClr val="BCCCEA">
              <a:alpha val="47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endParaRPr lang="it-IT" sz="1137" b="1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137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SCUOLA SECONDARIA DI I GRADO</a:t>
            </a:r>
            <a:endParaRPr lang="it-IT" sz="113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137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“VITTORIO ALFIERI”</a:t>
            </a:r>
            <a:endParaRPr lang="it-IT" sz="113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137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Via G. Garibaldi,68 – Bagnoli di Sopra</a:t>
            </a:r>
            <a:endParaRPr lang="it-IT" sz="113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137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TEL. 049 5380006</a:t>
            </a:r>
          </a:p>
          <a:p>
            <a:pPr algn="ctr">
              <a:lnSpc>
                <a:spcPct val="150000"/>
              </a:lnSpc>
            </a:pPr>
            <a:r>
              <a:rPr lang="it-IT" sz="1137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Email: alfieri.bagnoli@icstribano.edu.it</a:t>
            </a:r>
            <a:endParaRPr lang="it-IT" sz="113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45343533-8D89-8E9A-6A0D-8E0A58543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573" y="4144769"/>
            <a:ext cx="2422327" cy="886794"/>
          </a:xfrm>
          <a:prstGeom prst="rect">
            <a:avLst/>
          </a:prstGeom>
          <a:noFill/>
          <a:ln w="38100">
            <a:solidFill>
              <a:srgbClr val="BCCC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endParaRPr lang="it-IT" sz="1137" b="1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it-IT" sz="1137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ISCRIZIONI A.S. 2025-26</a:t>
            </a:r>
          </a:p>
          <a:p>
            <a:pPr algn="ctr"/>
            <a:r>
              <a:rPr lang="it-IT" sz="1137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INCONTRO CONOSCITIVO </a:t>
            </a:r>
          </a:p>
          <a:p>
            <a:pPr algn="ctr"/>
            <a:r>
              <a:rPr lang="it-IT" sz="1137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11 DICEMBRE 2024 ore 16.30 </a:t>
            </a:r>
            <a:endParaRPr lang="it-IT" sz="113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" name="Immagine 27" descr="LOGO ISTITUTO COMPRENSIVO TRIBANO -2004">
            <a:extLst>
              <a:ext uri="{FF2B5EF4-FFF2-40B4-BE49-F238E27FC236}">
                <a16:creationId xmlns:a16="http://schemas.microsoft.com/office/drawing/2014/main" id="{687392AB-B5A5-068C-4914-C8EB6B4AE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704" t="9942" r="15796" b="15587"/>
          <a:stretch/>
        </p:blipFill>
        <p:spPr bwMode="auto">
          <a:xfrm>
            <a:off x="7634796" y="5305105"/>
            <a:ext cx="1296140" cy="11878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82" name="Picture 34" descr="LABORATORIO CREATIVO ALLA SCOPERTA DEL COLORE - - eventi">
            <a:extLst>
              <a:ext uri="{FF2B5EF4-FFF2-40B4-BE49-F238E27FC236}">
                <a16:creationId xmlns:a16="http://schemas.microsoft.com/office/drawing/2014/main" id="{5EF778C2-6FFD-0261-9AD6-4AEF307C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0" y="3427060"/>
            <a:ext cx="2046123" cy="1435417"/>
          </a:xfrm>
          <a:prstGeom prst="rect">
            <a:avLst/>
          </a:prstGeom>
          <a:noFill/>
          <a:ln w="19050">
            <a:solidFill>
              <a:srgbClr val="BCCCE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Intelligenza creativa, per vincere le sfide della vita - Calzetu">
            <a:extLst>
              <a:ext uri="{FF2B5EF4-FFF2-40B4-BE49-F238E27FC236}">
                <a16:creationId xmlns:a16="http://schemas.microsoft.com/office/drawing/2014/main" id="{3BDB55C6-CCBF-12CA-BB6C-97722941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73" y="5243588"/>
            <a:ext cx="3113394" cy="14863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La pubblicità si veste di creatività - Below the Sign">
            <a:extLst>
              <a:ext uri="{FF2B5EF4-FFF2-40B4-BE49-F238E27FC236}">
                <a16:creationId xmlns:a16="http://schemas.microsoft.com/office/drawing/2014/main" id="{9C9B3C69-8DB9-6C40-8AE6-179508F2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84" y="2572416"/>
            <a:ext cx="2786063" cy="140318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3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1DF9BC-40CA-8300-9B24-19817682B8A4}"/>
              </a:ext>
            </a:extLst>
          </p:cNvPr>
          <p:cNvSpPr txBox="1"/>
          <p:nvPr/>
        </p:nvSpPr>
        <p:spPr>
          <a:xfrm>
            <a:off x="3369669" y="1430711"/>
            <a:ext cx="3113394" cy="50853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975" b="1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it-IT" sz="1137" b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PROGETTI:</a:t>
            </a:r>
            <a:endParaRPr lang="it-IT" sz="1137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87"/>
              </a:spcBef>
            </a:pPr>
            <a:r>
              <a:rPr lang="it-IT" sz="1000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CONTINUITA’:</a:t>
            </a: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in collaborazione con la Scuola Primaria, per permettere agli alunni delle Classi V di conoscere la struttura e l’organizzazione della Scuola Secondaria di I Grado </a:t>
            </a:r>
            <a:endParaRPr lang="it-IT" sz="1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spcBef>
                <a:spcPts val="487"/>
              </a:spcBef>
            </a:pPr>
            <a:r>
              <a:rPr lang="it-IT" sz="1000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ORIENTAMENTO:</a:t>
            </a: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per capire se stessi e la realtà circostante, definendo attitudini ed interessi personali, per favorire il successo scolastico presente e futuro di ciascun alunno.</a:t>
            </a:r>
            <a:endParaRPr lang="it-IT" sz="1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>
              <a:spcBef>
                <a:spcPts val="487"/>
              </a:spcBef>
            </a:pPr>
            <a:r>
              <a:rPr lang="it-IT" sz="1000" u="sng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CLIL:</a:t>
            </a:r>
            <a:r>
              <a:rPr lang="it-IT" sz="10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insegnamento in lingua inglese di contenuti di altre discipline curricolari</a:t>
            </a:r>
          </a:p>
          <a:p>
            <a:pPr algn="just">
              <a:spcBef>
                <a:spcPts val="487"/>
              </a:spcBef>
            </a:pPr>
            <a:r>
              <a:rPr lang="it-IT" sz="1000" u="sng" dirty="0">
                <a:latin typeface="Comic Sans MS" panose="030F0702030302020204" pitchFamily="66" charset="0"/>
              </a:rPr>
              <a:t>STEM:</a:t>
            </a:r>
            <a:r>
              <a:rPr lang="it-IT" sz="1000" dirty="0">
                <a:latin typeface="Comic Sans MS" panose="030F0702030302020204" pitchFamily="66" charset="0"/>
              </a:rPr>
              <a:t> per promuovere e sviluppare il pensiero scientifico e arricchire la creatività.</a:t>
            </a:r>
          </a:p>
          <a:p>
            <a:pPr algn="just">
              <a:spcBef>
                <a:spcPts val="487"/>
              </a:spcBef>
            </a:pPr>
            <a:r>
              <a:rPr lang="it-IT" sz="1000" u="sng" dirty="0">
                <a:latin typeface="Comic Sans MS" panose="030F0702030302020204" pitchFamily="66" charset="0"/>
              </a:rPr>
              <a:t>GIOCHI MATEMATICI:</a:t>
            </a:r>
            <a:r>
              <a:rPr lang="it-IT" sz="1000" dirty="0">
                <a:latin typeface="Comic Sans MS" panose="030F0702030302020204" pitchFamily="66" charset="0"/>
              </a:rPr>
              <a:t> in collaborazione con l’Università </a:t>
            </a:r>
            <a:r>
              <a:rPr lang="it-IT" sz="1000" i="1" dirty="0">
                <a:latin typeface="Comic Sans MS" panose="030F0702030302020204" pitchFamily="66" charset="0"/>
              </a:rPr>
              <a:t>Bocconi </a:t>
            </a:r>
            <a:r>
              <a:rPr lang="it-IT" sz="1000" dirty="0">
                <a:latin typeface="Comic Sans MS" panose="030F0702030302020204" pitchFamily="66" charset="0"/>
              </a:rPr>
              <a:t>di Milano</a:t>
            </a:r>
          </a:p>
          <a:p>
            <a:pPr algn="just">
              <a:spcBef>
                <a:spcPts val="487"/>
              </a:spcBef>
            </a:pPr>
            <a:r>
              <a:rPr lang="it-IT" sz="1000" u="sng" dirty="0">
                <a:latin typeface="Comic Sans MS" panose="030F0702030302020204" pitchFamily="66" charset="0"/>
              </a:rPr>
              <a:t>CORSI DI RECUPERO:</a:t>
            </a:r>
            <a:r>
              <a:rPr lang="it-IT" sz="1000" dirty="0">
                <a:latin typeface="Comic Sans MS" panose="030F0702030302020204" pitchFamily="66" charset="0"/>
              </a:rPr>
              <a:t> per il miglioramento e il potenziamento delle competenze di base di Italiano e Matematica, legati al Piano di Miglioramento dell’Istituto.</a:t>
            </a:r>
          </a:p>
          <a:p>
            <a:pPr algn="just">
              <a:spcBef>
                <a:spcPts val="487"/>
              </a:spcBef>
            </a:pPr>
            <a:r>
              <a:rPr lang="it-IT" sz="1000" u="sng" dirty="0">
                <a:latin typeface="Comic Sans MS" panose="030F0702030302020204" pitchFamily="66" charset="0"/>
              </a:rPr>
              <a:t>CORSO LABORATORIALE DI TEATRO:</a:t>
            </a:r>
            <a:r>
              <a:rPr lang="it-IT" sz="1000" dirty="0">
                <a:latin typeface="Comic Sans MS" panose="030F0702030302020204" pitchFamily="66" charset="0"/>
              </a:rPr>
              <a:t> tenuto dagli stessi insegnanti del plesso, per promuovere l’empatia e la socializzazione, nonché arricchire le conoscenze letterarie in modo ludico.  </a:t>
            </a:r>
            <a:endParaRPr lang="it-IT" sz="1000" u="sng" dirty="0">
              <a:latin typeface="Comic Sans MS" panose="030F0702030302020204" pitchFamily="66" charset="0"/>
            </a:endParaRPr>
          </a:p>
          <a:p>
            <a:pPr algn="just">
              <a:spcBef>
                <a:spcPts val="487"/>
              </a:spcBef>
            </a:pPr>
            <a:r>
              <a:rPr lang="it-IT" sz="1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PROGETTI SPORTIVI:</a:t>
            </a:r>
            <a:r>
              <a:rPr lang="it-IT" sz="1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con il coinvolgimento di società sportive, per avvicinare gli studenti alle offerte sportive del territorio come ginnastica, atletica, rugby, pattinaggio, pallavolo, tiro con l’arco, bowling, basket ecc.</a:t>
            </a:r>
            <a:endParaRPr lang="it-IT" sz="1000" dirty="0">
              <a:latin typeface="Comic Sans MS" panose="030F0702030302020204" pitchFamily="66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6ECDBC-7BFC-B18E-B6F1-76B5C71D9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02" y="146026"/>
            <a:ext cx="3000288" cy="6503576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37" b="1" u="sng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37" b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FINALITÀ EDUCATIVE</a:t>
            </a: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 dirty="0"/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La Scuola promuove processi per la formazione e lo sviluppo della persona, dell’alunno, nel rispetto della sua singolarità e delle sue relazioni sociali; è, quindi, formativa, orientativa ed educa alla mondialità. Pertanto la Scuola si impegna a:</a:t>
            </a: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00" dirty="0"/>
          </a:p>
          <a:p>
            <a:pPr marL="139299" indent="-139299" algn="just" defTabSz="74292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Favorire l’appartenenza alla comunità scolastica e civile;</a:t>
            </a: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00" dirty="0"/>
          </a:p>
          <a:p>
            <a:pPr marL="139299" indent="-139299" algn="just" defTabSz="74292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100" dirty="0">
                <a:latin typeface="Comic Sans MS" panose="030F0702030302020204" pitchFamily="66" charset="0"/>
                <a:ea typeface="Times New Roman" panose="02020603050405020304" pitchFamily="18" charset="0"/>
                <a:cs typeface="ComicSansMS-Bold" charset="0"/>
              </a:rPr>
              <a:t>Sensibilizzare la comunità sulle tematiche dell’accoglienza, della solidarietà, dell’interculturalità e quindi della cittadinanza attiva</a:t>
            </a:r>
            <a:r>
              <a:rPr lang="it-IT" altLang="it-IT" sz="1100" dirty="0">
                <a:latin typeface="Comic Sans MS" panose="030F0702030302020204" pitchFamily="66" charset="0"/>
                <a:ea typeface="Times New Roman" panose="02020603050405020304" pitchFamily="18" charset="0"/>
                <a:cs typeface="ComicSansMS" charset="0"/>
              </a:rPr>
              <a:t>;</a:t>
            </a: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100" dirty="0">
                <a:latin typeface="Comic Sans MS" panose="030F0702030302020204" pitchFamily="66" charset="0"/>
                <a:ea typeface="Times New Roman" panose="02020603050405020304" pitchFamily="18" charset="0"/>
                <a:cs typeface="ComicSansMS" charset="0"/>
              </a:rPr>
              <a:t> </a:t>
            </a:r>
            <a:endParaRPr lang="it-IT" altLang="it-IT" sz="1100" dirty="0"/>
          </a:p>
          <a:p>
            <a:pPr marL="139299" indent="-139299" algn="just" defTabSz="74292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Attivare tutti i mezzi didattici, organizzativi e strutturali, atti a favorire lo star bene a scuola e lo sviluppo delle potenzialità di ciascuno;</a:t>
            </a: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00" dirty="0"/>
          </a:p>
          <a:p>
            <a:pPr marL="139299" indent="-139299" algn="just" defTabSz="74292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100" dirty="0">
                <a:latin typeface="Comic Sans MS" panose="030F0702030302020204" pitchFamily="66" charset="0"/>
              </a:rPr>
              <a:t>Potenziare le azioni secondo processi di qualità: realizzazione del Piano Scuola 4.0 La scuola è impegnata nella trasformazione delle classi tradizionali in ambienti innovativi di apprendimento, connessi e digitali e a promuovere un ampio programma di formazione alla transizione digitale di tutto il personale scolastico;</a:t>
            </a:r>
          </a:p>
          <a:p>
            <a:pPr algn="just" defTabSz="742927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100" dirty="0">
              <a:latin typeface="Comic Sans MS" panose="030F0702030302020204" pitchFamily="66" charset="0"/>
            </a:endParaRPr>
          </a:p>
          <a:p>
            <a:pPr marL="139299" indent="-139299" algn="just" defTabSz="74292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100" b="1" dirty="0">
                <a:latin typeface="Arial" panose="020B0604020202020204" pitchFamily="34" charset="0"/>
                <a:ea typeface="Times New Roman" panose="02020603050405020304" pitchFamily="18" charset="0"/>
                <a:cs typeface="ComicSansMS-Bold" charset="0"/>
              </a:rPr>
              <a:t>O</a:t>
            </a:r>
            <a:r>
              <a:rPr lang="it-IT" altLang="it-IT" sz="1100" dirty="0">
                <a:latin typeface="Comic Sans MS" panose="030F0702030302020204" pitchFamily="66" charset="0"/>
                <a:ea typeface="Times New Roman" panose="02020603050405020304" pitchFamily="18" charset="0"/>
                <a:cs typeface="ComicSansMS-Bold" charset="0"/>
              </a:rPr>
              <a:t>perare per progetti alla cui definizione intercorrono, nel rispetto dei relativi ruoli, docenti, genitori, alunni e territorio, secondo la pedagogia del Contratto Formativo. </a:t>
            </a:r>
            <a:endParaRPr lang="it-IT" altLang="it-IT" sz="975" dirty="0">
              <a:latin typeface="Arial" panose="020B0604020202020204" pitchFamily="34" charset="0"/>
            </a:endParaRPr>
          </a:p>
        </p:txBody>
      </p:sp>
      <p:pic>
        <p:nvPicPr>
          <p:cNvPr id="11" name="Picture 40" descr="Progetti Stem a.s. 2021-22 articolo - Istituto Comprensivo di Lariano">
            <a:extLst>
              <a:ext uri="{FF2B5EF4-FFF2-40B4-BE49-F238E27FC236}">
                <a16:creationId xmlns:a16="http://schemas.microsoft.com/office/drawing/2014/main" id="{979D8E81-6936-0306-4081-0581E80F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6" y="267212"/>
            <a:ext cx="3126154" cy="10430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2634C74-CECE-71EE-73D1-54C6F83AB4E6}"/>
              </a:ext>
            </a:extLst>
          </p:cNvPr>
          <p:cNvSpPr txBox="1"/>
          <p:nvPr/>
        </p:nvSpPr>
        <p:spPr>
          <a:xfrm>
            <a:off x="6647894" y="952797"/>
            <a:ext cx="3113394" cy="29160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975" b="1" cap="all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/>
            <a:r>
              <a:rPr lang="it-IT" sz="1137" b="1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ARRICCHIMENTO DELL’OFFERTA FORMATIVA</a:t>
            </a:r>
          </a:p>
          <a:p>
            <a:pPr algn="ctr"/>
            <a:endParaRPr lang="it-IT" sz="800" b="1" u="sng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Uscite sul territorio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Visite e viaggi di istruzione presso mete italiane e/o estere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Fruizione di spettacoli teatrali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Visite in azienda per l’orientamento alla scelta delle Scuole di Istruzione Superiore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Laboratori pomeridiani gratuiti tenuti dai docenti</a:t>
            </a:r>
          </a:p>
          <a:p>
            <a:pPr algn="just"/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- Studio delle discipline scientifiche secondo l’approccio STEM con l’utilizzo di metodologie quali coding (programmare), </a:t>
            </a:r>
            <a:r>
              <a:rPr lang="it-IT" sz="1100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tinkering</a:t>
            </a:r>
            <a:r>
              <a:rPr lang="it-IT" sz="11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(imparare facendo) e making (fare con le mani).</a:t>
            </a:r>
            <a:endParaRPr lang="it-I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7" name="Picture 15" descr="arduino smart car kit for Sale,Up To OFF 70%">
            <a:extLst>
              <a:ext uri="{FF2B5EF4-FFF2-40B4-BE49-F238E27FC236}">
                <a16:creationId xmlns:a16="http://schemas.microsoft.com/office/drawing/2014/main" id="{442DFE0B-39DB-6AB4-FFCF-C3384AB6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97" y="4028505"/>
            <a:ext cx="2541788" cy="2541788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43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</TotalTime>
  <Words>681</Words>
  <Application>Microsoft Office PowerPoint</Application>
  <PresentationFormat>A4 (21x29,7 cm)</PresentationFormat>
  <Paragraphs>98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Candida Iorio</dc:creator>
  <cp:lastModifiedBy>Candida Iorio</cp:lastModifiedBy>
  <cp:revision>4</cp:revision>
  <dcterms:created xsi:type="dcterms:W3CDTF">2023-11-14T13:48:22Z</dcterms:created>
  <dcterms:modified xsi:type="dcterms:W3CDTF">2024-11-23T17:08:40Z</dcterms:modified>
</cp:coreProperties>
</file>